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9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0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1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2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3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4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5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6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17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18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19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20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21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22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23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24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25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26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9" r:id="rId2"/>
    <p:sldId id="261" r:id="rId3"/>
    <p:sldId id="303" r:id="rId4"/>
    <p:sldId id="291" r:id="rId5"/>
    <p:sldId id="292" r:id="rId6"/>
    <p:sldId id="265" r:id="rId7"/>
    <p:sldId id="290" r:id="rId8"/>
    <p:sldId id="262" r:id="rId9"/>
    <p:sldId id="263" r:id="rId10"/>
    <p:sldId id="264" r:id="rId11"/>
    <p:sldId id="276" r:id="rId12"/>
    <p:sldId id="278" r:id="rId13"/>
    <p:sldId id="297" r:id="rId14"/>
    <p:sldId id="296" r:id="rId15"/>
    <p:sldId id="298" r:id="rId16"/>
    <p:sldId id="271" r:id="rId17"/>
    <p:sldId id="283" r:id="rId18"/>
    <p:sldId id="282" r:id="rId19"/>
    <p:sldId id="277" r:id="rId20"/>
    <p:sldId id="281" r:id="rId21"/>
    <p:sldId id="301" r:id="rId22"/>
    <p:sldId id="295" r:id="rId23"/>
    <p:sldId id="287" r:id="rId24"/>
    <p:sldId id="288" r:id="rId25"/>
    <p:sldId id="286" r:id="rId26"/>
    <p:sldId id="299" r:id="rId27"/>
    <p:sldId id="30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261"/>
            <p14:sldId id="303"/>
            <p14:sldId id="291"/>
            <p14:sldId id="292"/>
            <p14:sldId id="265"/>
            <p14:sldId id="290"/>
            <p14:sldId id="262"/>
            <p14:sldId id="263"/>
            <p14:sldId id="264"/>
            <p14:sldId id="276"/>
            <p14:sldId id="278"/>
            <p14:sldId id="297"/>
            <p14:sldId id="296"/>
            <p14:sldId id="298"/>
            <p14:sldId id="271"/>
            <p14:sldId id="283"/>
            <p14:sldId id="282"/>
            <p14:sldId id="277"/>
            <p14:sldId id="281"/>
            <p14:sldId id="301"/>
            <p14:sldId id="295"/>
            <p14:sldId id="287"/>
            <p14:sldId id="288"/>
            <p14:sldId id="286"/>
            <p14:sldId id="299"/>
            <p14:sldId id="302"/>
          </p14:sldIdLst>
        </p14:section>
        <p14:section name="Topic 1" id="{6D9936A3-3945-4757-BC8B-B5C252D8E036}">
          <p14:sldIdLst/>
        </p14:section>
        <p14:section name="Sample Slides for Visuals" id="{BAB3A466-96C9-4230-9978-795378D75699}">
          <p14:sldIdLst/>
        </p14:section>
        <p14:section name="Case Study" id="{8C0305C9-B152-4FBA-A789-FE1976D53990}">
          <p14:sldIdLst/>
        </p14:section>
        <p14:section name="Conclusion and Summary" id="{790CEF5B-569A-4C2F-BED5-750B08C0E5AD}">
          <p14:sldIdLst/>
        </p14:section>
        <p14:section name="Appendix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7809" autoAdjust="0"/>
  </p:normalViewPr>
  <p:slideViewPr>
    <p:cSldViewPr>
      <p:cViewPr>
        <p:scale>
          <a:sx n="120" d="100"/>
          <a:sy n="120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3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886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35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for presenting training materials in a group setting.</a:t>
            </a:r>
          </a:p>
          <a:p>
            <a:endParaRPr lang="en-US" dirty="0" smtClean="0"/>
          </a:p>
          <a:p>
            <a:pPr lvl="0"/>
            <a:r>
              <a:rPr lang="en-US" sz="1200" b="1" dirty="0" smtClean="0"/>
              <a:t>Sections</a:t>
            </a:r>
            <a:endParaRPr lang="en-US" sz="1200" b="0" dirty="0" smtClean="0"/>
          </a:p>
          <a:p>
            <a:pPr lvl="0"/>
            <a:r>
              <a:rPr lang="en-US" sz="1200" b="0" dirty="0" smtClean="0"/>
              <a:t>Right-click on a slide to add sections.</a:t>
            </a:r>
            <a:r>
              <a:rPr lang="en-US" sz="1200" b="0" baseline="0" dirty="0" smtClean="0"/>
              <a:t> Sections can help to organize your slides or facilitate collaboration between multiple authors.</a:t>
            </a:r>
            <a:endParaRPr lang="en-US" sz="1200" b="0" dirty="0" smtClean="0"/>
          </a:p>
          <a:p>
            <a:pPr lvl="0"/>
            <a:endParaRPr lang="en-US" sz="1200" b="1" dirty="0" smtClean="0"/>
          </a:p>
          <a:p>
            <a:pPr lvl="0"/>
            <a:r>
              <a:rPr lang="en-US" sz="1200" b="1" dirty="0" smtClean="0"/>
              <a:t>Notes</a:t>
            </a:r>
          </a:p>
          <a:p>
            <a:pPr lvl="0"/>
            <a:r>
              <a:rPr lang="en-US" sz="1200" dirty="0" smtClean="0"/>
              <a:t>Use the Notes section for delivery notes or to provide additional details for the audience.</a:t>
            </a:r>
            <a:r>
              <a:rPr lang="en-US" sz="1200" baseline="0" dirty="0" smtClean="0"/>
              <a:t>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200" dirty="0" smtClean="0"/>
              <a:t>Keep in mind the font size (important for accessibility, visibility, videotaping, and online production)</a:t>
            </a:r>
          </a:p>
          <a:p>
            <a:pPr lvl="0"/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Coordinated colors </a:t>
            </a:r>
          </a:p>
          <a:p>
            <a:pPr lvl="0">
              <a:buFontTx/>
              <a:buNone/>
            </a:pPr>
            <a:r>
              <a:rPr lang="en-US" sz="1200" dirty="0" smtClean="0"/>
              <a:t>Pay particular attention to the graphs, charts, and text boxes.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pPr lvl="0"/>
            <a:r>
              <a:rPr lang="en-US" sz="1200" dirty="0" smtClean="0"/>
              <a:t>Consider that attendees will print in black and white or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 Run a test print to make sure your colors work when printed in pure black and white and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</a:t>
            </a:r>
          </a:p>
          <a:p>
            <a:pPr lvl="0">
              <a:buFontTx/>
              <a:buNone/>
            </a:pPr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Graphics, tables, and graphs</a:t>
            </a:r>
          </a:p>
          <a:p>
            <a:pPr lvl="0"/>
            <a:r>
              <a:rPr lang="en-US" sz="1200" dirty="0" smtClean="0"/>
              <a:t>Keep it simple: If possible, use consistent, non-distracting styles and colors.</a:t>
            </a:r>
          </a:p>
          <a:p>
            <a:pPr lvl="0"/>
            <a:r>
              <a:rPr lang="en-US" sz="1200" dirty="0" smtClean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0.png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image" Target="../media/image11.jpe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image" Target="../media/image7.pn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12.jpe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13.jpeg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image" Target="../media/image14.jpe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1.xml"/><Relationship Id="rId18" Type="http://schemas.openxmlformats.org/officeDocument/2006/relationships/slide" Target="slide16.xml"/><Relationship Id="rId26" Type="http://schemas.openxmlformats.org/officeDocument/2006/relationships/slide" Target="slide24.xml"/><Relationship Id="rId3" Type="http://schemas.openxmlformats.org/officeDocument/2006/relationships/tags" Target="../tags/tag6.xml"/><Relationship Id="rId21" Type="http://schemas.openxmlformats.org/officeDocument/2006/relationships/slide" Target="slide19.xml"/><Relationship Id="rId7" Type="http://schemas.openxmlformats.org/officeDocument/2006/relationships/slide" Target="slide4.xml"/><Relationship Id="rId12" Type="http://schemas.openxmlformats.org/officeDocument/2006/relationships/slide" Target="slide10.xml"/><Relationship Id="rId17" Type="http://schemas.openxmlformats.org/officeDocument/2006/relationships/slide" Target="slide15.xml"/><Relationship Id="rId25" Type="http://schemas.openxmlformats.org/officeDocument/2006/relationships/slide" Target="slide23.xml"/><Relationship Id="rId2" Type="http://schemas.openxmlformats.org/officeDocument/2006/relationships/tags" Target="../tags/tag5.xml"/><Relationship Id="rId16" Type="http://schemas.openxmlformats.org/officeDocument/2006/relationships/slide" Target="slide14.xml"/><Relationship Id="rId20" Type="http://schemas.openxmlformats.org/officeDocument/2006/relationships/slide" Target="slide18.xml"/><Relationship Id="rId29" Type="http://schemas.openxmlformats.org/officeDocument/2006/relationships/slide" Target="slide27.xml"/><Relationship Id="rId1" Type="http://schemas.openxmlformats.org/officeDocument/2006/relationships/tags" Target="../tags/tag4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24" Type="http://schemas.openxmlformats.org/officeDocument/2006/relationships/slide" Target="slide22.xml"/><Relationship Id="rId5" Type="http://schemas.openxmlformats.org/officeDocument/2006/relationships/notesSlide" Target="../notesSlides/notesSlide2.xml"/><Relationship Id="rId15" Type="http://schemas.openxmlformats.org/officeDocument/2006/relationships/slide" Target="slide13.xml"/><Relationship Id="rId23" Type="http://schemas.openxmlformats.org/officeDocument/2006/relationships/slide" Target="slide21.xml"/><Relationship Id="rId28" Type="http://schemas.openxmlformats.org/officeDocument/2006/relationships/slide" Target="slide26.xml"/><Relationship Id="rId10" Type="http://schemas.openxmlformats.org/officeDocument/2006/relationships/slide" Target="slide7.xml"/><Relationship Id="rId19" Type="http://schemas.openxmlformats.org/officeDocument/2006/relationships/slide" Target="slide17.xml"/><Relationship Id="rId4" Type="http://schemas.openxmlformats.org/officeDocument/2006/relationships/slideLayout" Target="../slideLayouts/slideLayout3.xml"/><Relationship Id="rId9" Type="http://schemas.openxmlformats.org/officeDocument/2006/relationships/slide" Target="slide6.xml"/><Relationship Id="rId14" Type="http://schemas.openxmlformats.org/officeDocument/2006/relationships/slide" Target="slide12.xml"/><Relationship Id="rId22" Type="http://schemas.openxmlformats.org/officeDocument/2006/relationships/slide" Target="slide20.xml"/><Relationship Id="rId27" Type="http://schemas.openxmlformats.org/officeDocument/2006/relationships/slide" Target="slide25.xml"/><Relationship Id="rId30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6.jpeg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image" Target="../media/image15.jpe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72.xml"/><Relationship Id="rId7" Type="http://schemas.openxmlformats.org/officeDocument/2006/relationships/hyperlink" Target="https://greening-the-spark.herokuapp.com/" TargetMode="Externa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hyperlink" Target="https://www.greening-the-spark.com/" TargetMode="External"/><Relationship Id="rId5" Type="http://schemas.openxmlformats.org/officeDocument/2006/relationships/notesSlide" Target="../notesSlides/notesSlide26.xml"/><Relationship Id="rId10" Type="http://schemas.openxmlformats.org/officeDocument/2006/relationships/image" Target="../media/image18.png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75.xml"/><Relationship Id="rId7" Type="http://schemas.openxmlformats.org/officeDocument/2006/relationships/hyperlink" Target="https://www.greening-the-spark.com/2023/05/14/magpi-does-gts/" TargetMode="Externa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hyperlink" Target="https://www.greening-the-spark.com/2023/04/03/hackspace-does-gts/" TargetMode="External"/><Relationship Id="rId5" Type="http://schemas.openxmlformats.org/officeDocument/2006/relationships/notesSlide" Target="../notesSlides/notesSlide27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764704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411760" y="1091932"/>
            <a:ext cx="5077544" cy="2127225"/>
          </a:xfrm>
        </p:spPr>
        <p:txBody>
          <a:bodyPr/>
          <a:lstStyle/>
          <a:p>
            <a:r>
              <a:rPr lang="en-US" dirty="0" smtClean="0"/>
              <a:t>Greening the Spark</a:t>
            </a:r>
            <a:br>
              <a:rPr lang="en-US" dirty="0" smtClean="0"/>
            </a:br>
            <a:r>
              <a:rPr lang="en-US" sz="2400" cap="none" dirty="0" smtClean="0"/>
              <a:t>a hands-on model for museums</a:t>
            </a:r>
            <a:endParaRPr lang="en-US" sz="24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499992" y="4941168"/>
            <a:ext cx="3600400" cy="9906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b</a:t>
            </a:r>
            <a:r>
              <a:rPr lang="en-US" sz="2400" dirty="0" smtClean="0">
                <a:latin typeface="+mn-lt"/>
              </a:rPr>
              <a:t>y Carl Nicholson</a:t>
            </a:r>
          </a:p>
          <a:p>
            <a:r>
              <a:rPr lang="en-US" sz="2400" dirty="0" smtClean="0">
                <a:latin typeface="+mn-lt"/>
              </a:rPr>
              <a:t>Summer 2023</a:t>
            </a:r>
            <a:endParaRPr lang="en-US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1999" y="269632"/>
            <a:ext cx="6127180" cy="1143000"/>
          </a:xfrm>
        </p:spPr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models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52615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Scenarios are presented as predefined models of: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W</a:t>
            </a:r>
            <a:r>
              <a:rPr lang="en-US" sz="1800" dirty="0" smtClean="0"/>
              <a:t>eather (wind, sun) and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C</a:t>
            </a:r>
            <a:r>
              <a:rPr lang="en-US" sz="1800" dirty="0" smtClean="0"/>
              <a:t>onsumer demand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Forecasts are provided for each scenario.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Fossil fuels and nuclear power generation are under operator control or autonomously by a Non-renewables Management System.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Storage elements are autonomous and controlled by a Storage Management System.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Overall management of the grid is provided by the Grid Monitoring and Control System.</a:t>
            </a:r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79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33557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676232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scenario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8077200" cy="2244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21087"/>
            <a:ext cx="8057505" cy="1854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339728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28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Representations</a:t>
            </a:r>
            <a:endParaRPr lang="en-US" dirty="0"/>
          </a:p>
        </p:txBody>
      </p:sp>
      <p:pic>
        <p:nvPicPr>
          <p:cNvPr id="1027" name="Picture 3" descr="D:\Projects\Greening the Spark\Documentation\Overview Presentation\represeantations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1412776"/>
            <a:ext cx="3825724" cy="524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Line Callout 1 11"/>
          <p:cNvSpPr/>
          <p:nvPr/>
        </p:nvSpPr>
        <p:spPr>
          <a:xfrm>
            <a:off x="6845796" y="1459477"/>
            <a:ext cx="979487" cy="504056"/>
          </a:xfrm>
          <a:prstGeom prst="borderCallout1">
            <a:avLst>
              <a:gd name="adj1" fmla="val 41451"/>
              <a:gd name="adj2" fmla="val -63"/>
              <a:gd name="adj3" fmla="val 115229"/>
              <a:gd name="adj4" fmla="val -441549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Sun lamp</a:t>
            </a:r>
            <a:endParaRPr lang="en-GB" sz="1200" dirty="0"/>
          </a:p>
        </p:txBody>
      </p:sp>
      <p:sp>
        <p:nvSpPr>
          <p:cNvPr id="9" name="Line Callout 1 8"/>
          <p:cNvSpPr/>
          <p:nvPr/>
        </p:nvSpPr>
        <p:spPr>
          <a:xfrm>
            <a:off x="6831483" y="4437112"/>
            <a:ext cx="1008112" cy="504056"/>
          </a:xfrm>
          <a:prstGeom prst="borderCallout1">
            <a:avLst>
              <a:gd name="adj1" fmla="val 41451"/>
              <a:gd name="adj2" fmla="val -63"/>
              <a:gd name="adj3" fmla="val 217114"/>
              <a:gd name="adj4" fmla="val -294369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Model wind turbines</a:t>
            </a:r>
            <a:endParaRPr lang="en-GB" sz="1200" dirty="0"/>
          </a:p>
        </p:txBody>
      </p:sp>
      <p:sp>
        <p:nvSpPr>
          <p:cNvPr id="7" name="Line Callout 1 6"/>
          <p:cNvSpPr/>
          <p:nvPr/>
        </p:nvSpPr>
        <p:spPr>
          <a:xfrm>
            <a:off x="6845796" y="2902286"/>
            <a:ext cx="1008112" cy="670729"/>
          </a:xfrm>
          <a:prstGeom prst="borderCallout1">
            <a:avLst>
              <a:gd name="adj1" fmla="val 41451"/>
              <a:gd name="adj2" fmla="val -63"/>
              <a:gd name="adj3" fmla="val 216951"/>
              <a:gd name="adj4" fmla="val -311005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Background wind and solar farm</a:t>
            </a:r>
            <a:endParaRPr lang="en-GB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463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jects\Greening the Spark\Documentation\Presentations\landscape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273" y="1619577"/>
            <a:ext cx="4494827" cy="481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US" dirty="0" smtClean="0"/>
              <a:t>ayout and theming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9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24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Callout 1 5"/>
          <p:cNvSpPr/>
          <p:nvPr/>
        </p:nvSpPr>
        <p:spPr>
          <a:xfrm>
            <a:off x="7098065" y="1736543"/>
            <a:ext cx="1326604" cy="529364"/>
          </a:xfrm>
          <a:prstGeom prst="borderCallout1">
            <a:avLst>
              <a:gd name="adj1" fmla="val 41451"/>
              <a:gd name="adj2" fmla="val -63"/>
              <a:gd name="adj3" fmla="val 73172"/>
              <a:gd name="adj4" fmla="val -141862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Pumped hydro electric storage</a:t>
            </a:r>
            <a:endParaRPr lang="en-GB" sz="1200" dirty="0"/>
          </a:p>
        </p:txBody>
      </p:sp>
      <p:sp>
        <p:nvSpPr>
          <p:cNvPr id="7" name="Line Callout 1 6"/>
          <p:cNvSpPr/>
          <p:nvPr/>
        </p:nvSpPr>
        <p:spPr>
          <a:xfrm>
            <a:off x="899592" y="2354315"/>
            <a:ext cx="1152771" cy="504056"/>
          </a:xfrm>
          <a:prstGeom prst="borderCallout1">
            <a:avLst>
              <a:gd name="adj1" fmla="val 47761"/>
              <a:gd name="adj2" fmla="val 100641"/>
              <a:gd name="adj3" fmla="val 93144"/>
              <a:gd name="adj4" fmla="val 229064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Fossil fuels power station</a:t>
            </a:r>
            <a:endParaRPr lang="en-GB" sz="1200" dirty="0"/>
          </a:p>
        </p:txBody>
      </p:sp>
      <p:sp>
        <p:nvSpPr>
          <p:cNvPr id="10" name="Line Callout 1 9"/>
          <p:cNvSpPr/>
          <p:nvPr/>
        </p:nvSpPr>
        <p:spPr>
          <a:xfrm>
            <a:off x="7098065" y="2754702"/>
            <a:ext cx="1152771" cy="504056"/>
          </a:xfrm>
          <a:prstGeom prst="borderCallout1">
            <a:avLst>
              <a:gd name="adj1" fmla="val 41451"/>
              <a:gd name="adj2" fmla="val -63"/>
              <a:gd name="adj3" fmla="val -14124"/>
              <a:gd name="adj4" fmla="val -116502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Nuclear power station</a:t>
            </a:r>
            <a:endParaRPr lang="en-GB" sz="1200" dirty="0"/>
          </a:p>
        </p:txBody>
      </p:sp>
      <p:sp>
        <p:nvSpPr>
          <p:cNvPr id="11" name="Line Callout 1 10"/>
          <p:cNvSpPr/>
          <p:nvPr/>
        </p:nvSpPr>
        <p:spPr>
          <a:xfrm>
            <a:off x="899592" y="3317034"/>
            <a:ext cx="1152771" cy="504056"/>
          </a:xfrm>
          <a:prstGeom prst="borderCallout1">
            <a:avLst>
              <a:gd name="adj1" fmla="val 47761"/>
              <a:gd name="adj2" fmla="val 101331"/>
              <a:gd name="adj3" fmla="val 19004"/>
              <a:gd name="adj4" fmla="val 258036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Consumer demand</a:t>
            </a:r>
            <a:endParaRPr lang="en-GB" sz="1200" dirty="0"/>
          </a:p>
        </p:txBody>
      </p:sp>
      <p:sp>
        <p:nvSpPr>
          <p:cNvPr id="12" name="Line Callout 1 11"/>
          <p:cNvSpPr/>
          <p:nvPr/>
        </p:nvSpPr>
        <p:spPr>
          <a:xfrm>
            <a:off x="899592" y="5242472"/>
            <a:ext cx="1152771" cy="504056"/>
          </a:xfrm>
          <a:prstGeom prst="borderCallout1">
            <a:avLst>
              <a:gd name="adj1" fmla="val 50916"/>
              <a:gd name="adj2" fmla="val 100641"/>
              <a:gd name="adj3" fmla="val -171870"/>
              <a:gd name="adj4" fmla="val 285625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Battery storage</a:t>
            </a:r>
            <a:endParaRPr lang="en-GB" sz="1200" dirty="0"/>
          </a:p>
        </p:txBody>
      </p:sp>
      <p:sp>
        <p:nvSpPr>
          <p:cNvPr id="13" name="Line Callout 1 12"/>
          <p:cNvSpPr/>
          <p:nvPr/>
        </p:nvSpPr>
        <p:spPr>
          <a:xfrm>
            <a:off x="7098065" y="5733256"/>
            <a:ext cx="1152771" cy="504056"/>
          </a:xfrm>
          <a:prstGeom prst="borderCallout1">
            <a:avLst>
              <a:gd name="adj1" fmla="val 41451"/>
              <a:gd name="adj2" fmla="val -63"/>
              <a:gd name="adj3" fmla="val -92997"/>
              <a:gd name="adj4" fmla="val -88912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Operator control panel</a:t>
            </a:r>
            <a:endParaRPr lang="en-GB" sz="1200" dirty="0"/>
          </a:p>
        </p:txBody>
      </p:sp>
      <p:sp>
        <p:nvSpPr>
          <p:cNvPr id="14" name="Line Callout 1 13"/>
          <p:cNvSpPr/>
          <p:nvPr/>
        </p:nvSpPr>
        <p:spPr>
          <a:xfrm>
            <a:off x="7098065" y="4740404"/>
            <a:ext cx="1152771" cy="504056"/>
          </a:xfrm>
          <a:prstGeom prst="borderCallout1">
            <a:avLst>
              <a:gd name="adj1" fmla="val 41451"/>
              <a:gd name="adj2" fmla="val -63"/>
              <a:gd name="adj3" fmla="val -66180"/>
              <a:gd name="adj4" fmla="val -106846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Solar farm</a:t>
            </a:r>
            <a:endParaRPr lang="en-GB" sz="1200" dirty="0"/>
          </a:p>
        </p:txBody>
      </p:sp>
      <p:sp>
        <p:nvSpPr>
          <p:cNvPr id="15" name="Line Callout 1 14"/>
          <p:cNvSpPr/>
          <p:nvPr/>
        </p:nvSpPr>
        <p:spPr>
          <a:xfrm>
            <a:off x="899592" y="4279753"/>
            <a:ext cx="1152771" cy="504056"/>
          </a:xfrm>
          <a:prstGeom prst="borderCallout1">
            <a:avLst>
              <a:gd name="adj1" fmla="val 49338"/>
              <a:gd name="adj2" fmla="val 102021"/>
              <a:gd name="adj3" fmla="val 30045"/>
              <a:gd name="adj4" fmla="val 175265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Fossil fuels power station</a:t>
            </a:r>
            <a:endParaRPr lang="en-GB" sz="1200" dirty="0"/>
          </a:p>
        </p:txBody>
      </p:sp>
      <p:sp>
        <p:nvSpPr>
          <p:cNvPr id="16" name="Line Callout 1 15"/>
          <p:cNvSpPr/>
          <p:nvPr/>
        </p:nvSpPr>
        <p:spPr>
          <a:xfrm>
            <a:off x="899592" y="6205192"/>
            <a:ext cx="1152771" cy="504056"/>
          </a:xfrm>
          <a:prstGeom prst="borderCallout1">
            <a:avLst>
              <a:gd name="adj1" fmla="val 47761"/>
              <a:gd name="adj2" fmla="val 102021"/>
              <a:gd name="adj3" fmla="val -107193"/>
              <a:gd name="adj4" fmla="val 242861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Staff and visitor control panels</a:t>
            </a:r>
            <a:endParaRPr lang="en-GB" sz="1200" dirty="0"/>
          </a:p>
        </p:txBody>
      </p:sp>
      <p:sp>
        <p:nvSpPr>
          <p:cNvPr id="17" name="Line Callout 1 16"/>
          <p:cNvSpPr/>
          <p:nvPr/>
        </p:nvSpPr>
        <p:spPr>
          <a:xfrm>
            <a:off x="7098065" y="3747553"/>
            <a:ext cx="1152771" cy="504056"/>
          </a:xfrm>
          <a:prstGeom prst="borderCallout1">
            <a:avLst>
              <a:gd name="adj1" fmla="val 41451"/>
              <a:gd name="adj2" fmla="val -63"/>
              <a:gd name="adj3" fmla="val -36208"/>
              <a:gd name="adj4" fmla="val -110984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Signage</a:t>
            </a:r>
            <a:endParaRPr lang="en-GB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00402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experience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dirty="0"/>
              <a:t>Visitor experience: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900" dirty="0"/>
              <a:t>Exhibit mode: real time autonomous operation until controls are touched, then it becomes </a:t>
            </a:r>
            <a:r>
              <a:rPr lang="en-US" sz="1900" dirty="0" smtClean="0"/>
              <a:t>hands-on and the </a:t>
            </a:r>
            <a:r>
              <a:rPr lang="en-US" sz="1900" dirty="0"/>
              <a:t>visitor </a:t>
            </a:r>
            <a:r>
              <a:rPr lang="en-US" sz="1900" dirty="0" smtClean="0"/>
              <a:t>assumes the role of grid operator </a:t>
            </a:r>
            <a:r>
              <a:rPr lang="en-US" sz="1900" dirty="0"/>
              <a:t>controlling </a:t>
            </a:r>
            <a:r>
              <a:rPr lang="en-US" sz="1900" dirty="0" smtClean="0"/>
              <a:t>fossil </a:t>
            </a:r>
            <a:r>
              <a:rPr lang="en-US" sz="1900" dirty="0"/>
              <a:t>f</a:t>
            </a:r>
            <a:r>
              <a:rPr lang="en-US" sz="1900" dirty="0" smtClean="0"/>
              <a:t>uels </a:t>
            </a:r>
            <a:r>
              <a:rPr lang="en-US" sz="1900" dirty="0"/>
              <a:t>and </a:t>
            </a:r>
            <a:r>
              <a:rPr lang="en-US" sz="1900" dirty="0" smtClean="0"/>
              <a:t>nuclear power to balance the grid and maintain storage capacity.</a:t>
            </a:r>
            <a:endParaRPr lang="en-US" sz="19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900" dirty="0" smtClean="0"/>
              <a:t>Game mode: at up to 288 times real time, this can be played as a game with 24 hours of game time passing in </a:t>
            </a:r>
            <a:r>
              <a:rPr lang="en-US" sz="1900" dirty="0"/>
              <a:t>5</a:t>
            </a:r>
            <a:r>
              <a:rPr lang="en-US" sz="1900" dirty="0" smtClean="0"/>
              <a:t> minutes. There are three difficulty levels. At </a:t>
            </a:r>
            <a:r>
              <a:rPr lang="en-US" sz="1900" i="1" dirty="0" smtClean="0"/>
              <a:t>game over</a:t>
            </a:r>
            <a:r>
              <a:rPr lang="en-US" sz="1900" dirty="0" smtClean="0"/>
              <a:t> “sparks” are awarded for performance. </a:t>
            </a:r>
            <a:r>
              <a:rPr lang="en-US" sz="1900" dirty="0"/>
              <a:t>Game results are posted to an online database where they can be accessed with </a:t>
            </a:r>
            <a:r>
              <a:rPr lang="en-US" sz="1900" dirty="0" smtClean="0"/>
              <a:t>by </a:t>
            </a:r>
            <a:r>
              <a:rPr lang="en-US" sz="1900" dirty="0"/>
              <a:t>game number</a:t>
            </a:r>
            <a:r>
              <a:rPr lang="en-US" sz="1900" dirty="0" smtClean="0"/>
              <a:t>.</a:t>
            </a:r>
          </a:p>
          <a:p>
            <a:r>
              <a:rPr lang="en-US" sz="1900" dirty="0" smtClean="0"/>
              <a:t>Eye-catching themed physical model with working model wind turbines, “sun” and real hardware control panels. </a:t>
            </a:r>
          </a:p>
          <a:p>
            <a:r>
              <a:rPr lang="en-US" sz="1900" dirty="0" smtClean="0"/>
              <a:t>Supported by signage with textual descriptions and artwork as required.</a:t>
            </a:r>
          </a:p>
          <a:p>
            <a:r>
              <a:rPr lang="en-US" sz="1900" dirty="0" smtClean="0"/>
              <a:t>Audio provides sound effects and background soundscape, and three “characters” to inform and entertain, using Google Cloud Services voice synthesis.</a:t>
            </a:r>
          </a:p>
          <a:p>
            <a:endParaRPr lang="en-US" sz="1900" dirty="0"/>
          </a:p>
          <a:p>
            <a:pPr marL="0" indent="0">
              <a:buNone/>
            </a:pPr>
            <a:r>
              <a:rPr lang="en-US" sz="2400" dirty="0" smtClean="0"/>
              <a:t>Staff experience:</a:t>
            </a:r>
          </a:p>
          <a:p>
            <a:r>
              <a:rPr lang="en-US" sz="1800" dirty="0" smtClean="0"/>
              <a:t>Simple to switch on and off via the staff control panel</a:t>
            </a:r>
          </a:p>
          <a:p>
            <a:r>
              <a:rPr lang="en-US" sz="1800" dirty="0" smtClean="0"/>
              <a:t>Automatic self-tests allow for easy checking and troubleshooting </a:t>
            </a:r>
          </a:p>
          <a:p>
            <a:r>
              <a:rPr lang="en-US" sz="1800" dirty="0"/>
              <a:t>Can </a:t>
            </a:r>
            <a:r>
              <a:rPr lang="en-US" sz="1800" dirty="0" smtClean="0"/>
              <a:t>be accessed via a laptop.</a:t>
            </a:r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24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931320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Visitor &amp; </a:t>
            </a:r>
            <a:r>
              <a:rPr lang="en-US" dirty="0"/>
              <a:t>s</a:t>
            </a:r>
            <a:r>
              <a:rPr lang="en-US" dirty="0" smtClean="0"/>
              <a:t>taff control panels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2132856"/>
            <a:ext cx="7554416" cy="4320480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24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Greening the Spark\Documentation\GTS V3\Presentations\visitor_control_panel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57419"/>
            <a:ext cx="6336704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ine Callout 1 6"/>
          <p:cNvSpPr/>
          <p:nvPr/>
        </p:nvSpPr>
        <p:spPr>
          <a:xfrm>
            <a:off x="7668344" y="1471861"/>
            <a:ext cx="1008112" cy="504056"/>
          </a:xfrm>
          <a:prstGeom prst="borderCallout1">
            <a:avLst>
              <a:gd name="adj1" fmla="val 41451"/>
              <a:gd name="adj2" fmla="val -63"/>
              <a:gd name="adj3" fmla="val 188667"/>
              <a:gd name="adj4" fmla="val -374654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Visitor Control Panel</a:t>
            </a:r>
            <a:endParaRPr lang="en-GB" sz="1200" dirty="0"/>
          </a:p>
        </p:txBody>
      </p:sp>
      <p:sp>
        <p:nvSpPr>
          <p:cNvPr id="8" name="Line Callout 1 7"/>
          <p:cNvSpPr/>
          <p:nvPr/>
        </p:nvSpPr>
        <p:spPr>
          <a:xfrm>
            <a:off x="7668344" y="3212976"/>
            <a:ext cx="1008112" cy="508597"/>
          </a:xfrm>
          <a:prstGeom prst="borderCallout1">
            <a:avLst>
              <a:gd name="adj1" fmla="val 41451"/>
              <a:gd name="adj2" fmla="val -63"/>
              <a:gd name="adj3" fmla="val 18775"/>
              <a:gd name="adj4" fmla="val -291837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Game number</a:t>
            </a:r>
            <a:endParaRPr lang="en-GB" sz="1200" dirty="0"/>
          </a:p>
        </p:txBody>
      </p:sp>
      <p:sp>
        <p:nvSpPr>
          <p:cNvPr id="9" name="Line Callout 1 8"/>
          <p:cNvSpPr/>
          <p:nvPr/>
        </p:nvSpPr>
        <p:spPr>
          <a:xfrm>
            <a:off x="7668344" y="4005064"/>
            <a:ext cx="1008112" cy="648072"/>
          </a:xfrm>
          <a:prstGeom prst="borderCallout1">
            <a:avLst>
              <a:gd name="adj1" fmla="val 41451"/>
              <a:gd name="adj2" fmla="val -63"/>
              <a:gd name="adj3" fmla="val -40592"/>
              <a:gd name="adj4" fmla="val -373076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Game controls &amp; info</a:t>
            </a:r>
            <a:endParaRPr lang="en-GB" sz="1200" dirty="0"/>
          </a:p>
        </p:txBody>
      </p:sp>
      <p:sp>
        <p:nvSpPr>
          <p:cNvPr id="10" name="Line Callout 1 9"/>
          <p:cNvSpPr/>
          <p:nvPr/>
        </p:nvSpPr>
        <p:spPr>
          <a:xfrm>
            <a:off x="7668344" y="2348880"/>
            <a:ext cx="1008112" cy="504056"/>
          </a:xfrm>
          <a:prstGeom prst="borderCallout1">
            <a:avLst>
              <a:gd name="adj1" fmla="val 41451"/>
              <a:gd name="adj2" fmla="val -63"/>
              <a:gd name="adj3" fmla="val 171315"/>
              <a:gd name="adj4" fmla="val -190089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Staff control panel</a:t>
            </a:r>
            <a:endParaRPr lang="en-GB" sz="1200" dirty="0"/>
          </a:p>
        </p:txBody>
      </p:sp>
      <p:sp>
        <p:nvSpPr>
          <p:cNvPr id="11" name="Line Callout 1 10"/>
          <p:cNvSpPr/>
          <p:nvPr/>
        </p:nvSpPr>
        <p:spPr>
          <a:xfrm>
            <a:off x="7668344" y="5013176"/>
            <a:ext cx="1008112" cy="504056"/>
          </a:xfrm>
          <a:prstGeom prst="borderCallout1">
            <a:avLst>
              <a:gd name="adj1" fmla="val 41451"/>
              <a:gd name="adj2" fmla="val -63"/>
              <a:gd name="adj3" fmla="val -126826"/>
              <a:gd name="adj4" fmla="val -411724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Sparks awarded</a:t>
            </a:r>
            <a:endParaRPr lang="en-GB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22416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705036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Grid Monitoring and Control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sz="2400" dirty="0" smtClean="0"/>
              <a:t>At the heart of the GTS is the Grid </a:t>
            </a:r>
            <a:r>
              <a:rPr lang="en-US" sz="2400" dirty="0"/>
              <a:t>M</a:t>
            </a:r>
            <a:r>
              <a:rPr lang="en-US" sz="2400" dirty="0" smtClean="0"/>
              <a:t>onitoring and Control </a:t>
            </a:r>
            <a:r>
              <a:rPr lang="en-US" sz="2400" dirty="0"/>
              <a:t>S</a:t>
            </a:r>
            <a:r>
              <a:rPr lang="en-US" sz="2400" dirty="0" smtClean="0"/>
              <a:t>ystem which manages the grid and connected elements, providing the following functions: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Reception of telemetry from grid elements containing power, energy and status information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Operator interface for manual monitoring and control via a control panel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Grid control laws for </a:t>
            </a:r>
            <a:r>
              <a:rPr lang="en-US" sz="1800" dirty="0" smtClean="0"/>
              <a:t>determining how power is allocated to / from the </a:t>
            </a:r>
            <a:r>
              <a:rPr lang="en-US" sz="1800" dirty="0"/>
              <a:t>grid </a:t>
            </a:r>
            <a:r>
              <a:rPr lang="en-US" sz="1800" dirty="0" smtClean="0"/>
              <a:t>elements, implemented as:</a:t>
            </a:r>
          </a:p>
          <a:p>
            <a:pPr lvl="2"/>
            <a:r>
              <a:rPr lang="en-US" sz="1600" dirty="0" smtClean="0"/>
              <a:t>Storage </a:t>
            </a:r>
            <a:r>
              <a:rPr lang="en-US" sz="1600" dirty="0"/>
              <a:t>M</a:t>
            </a:r>
            <a:r>
              <a:rPr lang="en-US" sz="1600" dirty="0" smtClean="0"/>
              <a:t>anagement System determining when and where energy is to be stored / retrieved</a:t>
            </a:r>
          </a:p>
          <a:p>
            <a:pPr lvl="2"/>
            <a:r>
              <a:rPr lang="en-US" sz="1600" dirty="0" smtClean="0"/>
              <a:t>Non-renewables Management System for controlling the power generated by the fossil fuels and nuclear power stations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err="1" smtClean="0"/>
              <a:t>Telecommand</a:t>
            </a:r>
            <a:r>
              <a:rPr lang="en-US" sz="1800" dirty="0" smtClean="0"/>
              <a:t> system for transmitting control information to </a:t>
            </a:r>
            <a:r>
              <a:rPr lang="en-US" sz="1800" dirty="0"/>
              <a:t>each </a:t>
            </a:r>
            <a:r>
              <a:rPr lang="en-US" sz="1800" dirty="0" smtClean="0"/>
              <a:t>element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Calculation of derived data, such as cumulative energy, </a:t>
            </a:r>
            <a:r>
              <a:rPr lang="en-US" sz="1800" dirty="0" err="1" smtClean="0"/>
              <a:t>utilisation</a:t>
            </a:r>
            <a:r>
              <a:rPr lang="en-US" sz="1800" dirty="0" smtClean="0"/>
              <a:t>, CO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footprint and costs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Generation and collection of data for game results display, further inspection and analysis.</a:t>
            </a:r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24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700519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28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Monitoring and Control </a:t>
            </a:r>
            <a:r>
              <a:rPr lang="en-US" dirty="0"/>
              <a:t>P</a:t>
            </a:r>
            <a:r>
              <a:rPr lang="en-US" dirty="0" smtClean="0"/>
              <a:t>anel</a:t>
            </a:r>
            <a:endParaRPr lang="en-US" dirty="0"/>
          </a:p>
        </p:txBody>
      </p:sp>
      <p:pic>
        <p:nvPicPr>
          <p:cNvPr id="3" name="Picture 2" descr="D:\Projects\Greening the Spark\Documentation\20210928_105412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5"/>
            <a:ext cx="6840760" cy="5229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ine Callout 1 3"/>
          <p:cNvSpPr/>
          <p:nvPr/>
        </p:nvSpPr>
        <p:spPr>
          <a:xfrm>
            <a:off x="7956376" y="1513078"/>
            <a:ext cx="1008112" cy="504056"/>
          </a:xfrm>
          <a:prstGeom prst="borderCallout1">
            <a:avLst>
              <a:gd name="adj1" fmla="val 41451"/>
              <a:gd name="adj2" fmla="val -63"/>
              <a:gd name="adj3" fmla="val 71934"/>
              <a:gd name="adj4" fmla="val -55218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Numeric </a:t>
            </a:r>
            <a:r>
              <a:rPr lang="en-GB" sz="1200" dirty="0" smtClean="0"/>
              <a:t>displays</a:t>
            </a:r>
            <a:endParaRPr lang="en-GB" sz="1200" dirty="0"/>
          </a:p>
        </p:txBody>
      </p:sp>
      <p:sp>
        <p:nvSpPr>
          <p:cNvPr id="7" name="Line Callout 1 6"/>
          <p:cNvSpPr/>
          <p:nvPr/>
        </p:nvSpPr>
        <p:spPr>
          <a:xfrm>
            <a:off x="7956376" y="2852936"/>
            <a:ext cx="1008112" cy="504056"/>
          </a:xfrm>
          <a:prstGeom prst="borderCallout1">
            <a:avLst>
              <a:gd name="adj1" fmla="val 41451"/>
              <a:gd name="adj2" fmla="val -63"/>
              <a:gd name="adj3" fmla="val 252164"/>
              <a:gd name="adj4" fmla="val -180083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Power gauges</a:t>
            </a:r>
            <a:endParaRPr lang="en-GB" sz="1200" dirty="0"/>
          </a:p>
        </p:txBody>
      </p:sp>
      <p:sp>
        <p:nvSpPr>
          <p:cNvPr id="8" name="Line Callout 1 7"/>
          <p:cNvSpPr/>
          <p:nvPr/>
        </p:nvSpPr>
        <p:spPr>
          <a:xfrm>
            <a:off x="7956376" y="3501008"/>
            <a:ext cx="1008112" cy="504056"/>
          </a:xfrm>
          <a:prstGeom prst="borderCallout1">
            <a:avLst>
              <a:gd name="adj1" fmla="val 41451"/>
              <a:gd name="adj2" fmla="val -63"/>
              <a:gd name="adj3" fmla="val 90782"/>
              <a:gd name="adj4" fmla="val -78189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Forecast gauges</a:t>
            </a:r>
            <a:endParaRPr lang="en-GB" sz="1200" dirty="0"/>
          </a:p>
        </p:txBody>
      </p:sp>
      <p:sp>
        <p:nvSpPr>
          <p:cNvPr id="9" name="Line Callout 1 8"/>
          <p:cNvSpPr/>
          <p:nvPr/>
        </p:nvSpPr>
        <p:spPr>
          <a:xfrm>
            <a:off x="7956376" y="4437112"/>
            <a:ext cx="1008112" cy="504056"/>
          </a:xfrm>
          <a:prstGeom prst="borderCallout1">
            <a:avLst>
              <a:gd name="adj1" fmla="val 41451"/>
              <a:gd name="adj2" fmla="val -63"/>
              <a:gd name="adj3" fmla="val 280436"/>
              <a:gd name="adj4" fmla="val -358547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Control knobs</a:t>
            </a:r>
            <a:endParaRPr lang="en-GB" sz="1200" dirty="0"/>
          </a:p>
        </p:txBody>
      </p:sp>
      <p:sp>
        <p:nvSpPr>
          <p:cNvPr id="10" name="Line Callout 1 9"/>
          <p:cNvSpPr/>
          <p:nvPr/>
        </p:nvSpPr>
        <p:spPr>
          <a:xfrm>
            <a:off x="7956376" y="5085184"/>
            <a:ext cx="1008112" cy="504056"/>
          </a:xfrm>
          <a:prstGeom prst="borderCallout1">
            <a:avLst>
              <a:gd name="adj1" fmla="val 41451"/>
              <a:gd name="adj2" fmla="val -63"/>
              <a:gd name="adj3" fmla="val 51908"/>
              <a:gd name="adj4" fmla="val -101748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Grid status indicators</a:t>
            </a:r>
            <a:endParaRPr lang="en-GB" sz="1200" dirty="0"/>
          </a:p>
        </p:txBody>
      </p:sp>
      <p:sp>
        <p:nvSpPr>
          <p:cNvPr id="11" name="Line Callout 1 10"/>
          <p:cNvSpPr/>
          <p:nvPr/>
        </p:nvSpPr>
        <p:spPr>
          <a:xfrm>
            <a:off x="7956376" y="5733256"/>
            <a:ext cx="1008112" cy="504056"/>
          </a:xfrm>
          <a:prstGeom prst="borderCallout1">
            <a:avLst>
              <a:gd name="adj1" fmla="val 41451"/>
              <a:gd name="adj2" fmla="val -63"/>
              <a:gd name="adj3" fmla="val 43662"/>
              <a:gd name="adj4" fmla="val -94602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Storage status indicators</a:t>
            </a:r>
            <a:endParaRPr lang="en-GB" sz="1200" dirty="0"/>
          </a:p>
        </p:txBody>
      </p:sp>
      <p:sp>
        <p:nvSpPr>
          <p:cNvPr id="12" name="Line Callout 1 11"/>
          <p:cNvSpPr/>
          <p:nvPr/>
        </p:nvSpPr>
        <p:spPr>
          <a:xfrm>
            <a:off x="7956376" y="2204864"/>
            <a:ext cx="979487" cy="504056"/>
          </a:xfrm>
          <a:prstGeom prst="borderCallout1">
            <a:avLst>
              <a:gd name="adj1" fmla="val 41451"/>
              <a:gd name="adj2" fmla="val -63"/>
              <a:gd name="adj3" fmla="val -49065"/>
              <a:gd name="adj4" fmla="val -649396"/>
            </a:avLst>
          </a:prstGeom>
          <a:ln>
            <a:tailEnd type="oval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Display selection</a:t>
            </a:r>
            <a:endParaRPr lang="en-GB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69210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1999" y="269632"/>
            <a:ext cx="489012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Difficulty levels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5261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Three difficulty levels are implemented: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easy,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moderate and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hard.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400" dirty="0" smtClean="0"/>
              <a:t>These affect the models in the following ways:</a:t>
            </a:r>
            <a:endParaRPr lang="en-US" sz="2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W</a:t>
            </a:r>
            <a:r>
              <a:rPr lang="en-US" sz="2000" dirty="0" smtClean="0"/>
              <a:t>eather (wind, sun) </a:t>
            </a:r>
            <a:r>
              <a:rPr lang="en-US" sz="2000" dirty="0"/>
              <a:t>and </a:t>
            </a:r>
            <a:r>
              <a:rPr lang="en-US" sz="2000" dirty="0" smtClean="0"/>
              <a:t>consumer demand are more volatile.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Forecasts are increasingly inaccurate.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Storage capacity and power are reduced, making balancing the grid a more demanding task.</a:t>
            </a:r>
            <a:endParaRPr lang="en-US" sz="2000" dirty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88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855674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676232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7849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400" dirty="0" smtClean="0"/>
              <a:t>A report is generated at the end of each game containing: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smtClean="0"/>
              <a:t>Summary data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Game number, date and 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Total energy generated, used and stored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Overall utilisation of each energy source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Total  and average costs incurred and CO</a:t>
            </a:r>
            <a:r>
              <a:rPr lang="en-GB" sz="1800" baseline="-25000" dirty="0" smtClean="0"/>
              <a:t>2</a:t>
            </a:r>
            <a:r>
              <a:rPr lang="en-GB" sz="1800" dirty="0" smtClean="0"/>
              <a:t> produced</a:t>
            </a:r>
          </a:p>
          <a:p>
            <a:pPr marL="0" indent="0">
              <a:buNone/>
            </a:pPr>
            <a:endParaRPr lang="en-GB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smtClean="0"/>
              <a:t>Comments &amp; scores for the three </a:t>
            </a:r>
            <a:r>
              <a:rPr lang="en-GB" sz="1800" i="1" dirty="0" smtClean="0"/>
              <a:t>sparks</a:t>
            </a:r>
            <a:r>
              <a:rPr lang="en-GB" sz="1800" dirty="0" smtClean="0"/>
              <a:t> or Electrical “E”s:</a:t>
            </a:r>
            <a:endParaRPr lang="en-GB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Efficiency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Eco-friendliness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Economy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smtClean="0"/>
              <a:t>Sparks earned – a final judgment on overall performance: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Red spark - worst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Blue spark - intermediate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Green spark – best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smtClean="0"/>
              <a:t>Timeline plots – showing exactly what happened and when: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900" dirty="0" smtClean="0"/>
              <a:t>Scenario: the given conditions for wind, sun and consumer demand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900" dirty="0" smtClean="0"/>
              <a:t>Controls: how visitor controlled the Fossil Fuels and Nuclear power generation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900" dirty="0" smtClean="0"/>
              <a:t>Consequences: how the grid responded with energy storage and grid surplus/shortfall balance.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800" dirty="0" smtClean="0"/>
          </a:p>
          <a:p>
            <a:pPr marL="0" indent="0">
              <a:buNone/>
            </a:pPr>
            <a:r>
              <a:rPr lang="en-GB" sz="2200" dirty="0" smtClean="0"/>
              <a:t>Reports and other game related data are stored locally and in the online database.</a:t>
            </a:r>
            <a:endParaRPr lang="en-GB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42003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 numCol="2">
            <a:normAutofit/>
          </a:bodyPr>
          <a:lstStyle/>
          <a:p>
            <a:r>
              <a:rPr lang="en-US" sz="1600" dirty="0" smtClean="0">
                <a:hlinkClick r:id="rId6" action="ppaction://hlinksldjump"/>
              </a:rPr>
              <a:t>Introduction</a:t>
            </a:r>
            <a:endParaRPr lang="en-US" sz="1600" dirty="0"/>
          </a:p>
          <a:p>
            <a:r>
              <a:rPr lang="en-US" sz="1600" dirty="0">
                <a:hlinkClick r:id="rId7" action="ppaction://hlinksldjump"/>
              </a:rPr>
              <a:t>Context</a:t>
            </a:r>
            <a:endParaRPr lang="en-US" sz="1600" dirty="0"/>
          </a:p>
          <a:p>
            <a:r>
              <a:rPr lang="en-US" sz="1600" dirty="0">
                <a:hlinkClick r:id="rId8" action="ppaction://hlinksldjump"/>
              </a:rPr>
              <a:t>Development</a:t>
            </a:r>
            <a:endParaRPr lang="en-US" sz="1600" dirty="0"/>
          </a:p>
          <a:p>
            <a:r>
              <a:rPr lang="en-US" sz="1600" dirty="0">
                <a:hlinkClick r:id="rId9" action="ppaction://hlinksldjump"/>
              </a:rPr>
              <a:t>Implementation</a:t>
            </a:r>
            <a:endParaRPr lang="en-US" sz="1600" dirty="0"/>
          </a:p>
          <a:p>
            <a:r>
              <a:rPr lang="en-US" sz="1600" dirty="0">
                <a:hlinkClick r:id="rId10" action="ppaction://hlinksldjump"/>
              </a:rPr>
              <a:t>Part </a:t>
            </a:r>
            <a:r>
              <a:rPr lang="en-US" sz="1600" dirty="0" smtClean="0">
                <a:hlinkClick r:id="rId10" action="ppaction://hlinksldjump"/>
              </a:rPr>
              <a:t>I – Museums Hands-on</a:t>
            </a:r>
            <a:endParaRPr lang="en-US" sz="1600" dirty="0"/>
          </a:p>
          <a:p>
            <a:r>
              <a:rPr lang="en-US" sz="1600" dirty="0" smtClean="0">
                <a:hlinkClick r:id="rId11" action="ppaction://hlinksldjump"/>
              </a:rPr>
              <a:t>Infrastructure</a:t>
            </a:r>
            <a:endParaRPr lang="en-US" sz="1600" dirty="0"/>
          </a:p>
          <a:p>
            <a:r>
              <a:rPr lang="en-US" sz="1600" dirty="0">
                <a:hlinkClick r:id="rId12" action="ppaction://hlinksldjump"/>
              </a:rPr>
              <a:t>The models</a:t>
            </a:r>
            <a:endParaRPr lang="en-US" sz="1600" dirty="0"/>
          </a:p>
          <a:p>
            <a:r>
              <a:rPr lang="en-US" sz="1600" dirty="0">
                <a:hlinkClick r:id="rId13" action="ppaction://hlinksldjump"/>
              </a:rPr>
              <a:t>Example scenario</a:t>
            </a:r>
            <a:endParaRPr lang="en-US" sz="1600" dirty="0"/>
          </a:p>
          <a:p>
            <a:r>
              <a:rPr lang="en-US" sz="1600" dirty="0">
                <a:hlinkClick r:id="rId14" action="ppaction://hlinksldjump"/>
              </a:rPr>
              <a:t>Representations</a:t>
            </a:r>
            <a:endParaRPr lang="en-US" sz="1600" dirty="0"/>
          </a:p>
          <a:p>
            <a:r>
              <a:rPr lang="en-US" sz="1600" dirty="0">
                <a:hlinkClick r:id="rId15" action="ppaction://hlinksldjump"/>
              </a:rPr>
              <a:t>Layout and theming</a:t>
            </a:r>
            <a:endParaRPr lang="en-US" sz="1600" dirty="0"/>
          </a:p>
          <a:p>
            <a:r>
              <a:rPr lang="en-US" sz="1600" dirty="0">
                <a:hlinkClick r:id="rId16" action="ppaction://hlinksldjump"/>
              </a:rPr>
              <a:t>The experience</a:t>
            </a:r>
            <a:endParaRPr lang="en-US" sz="1600" dirty="0"/>
          </a:p>
          <a:p>
            <a:r>
              <a:rPr lang="en-US" sz="1600" dirty="0">
                <a:hlinkClick r:id="rId17" action="ppaction://hlinksldjump"/>
              </a:rPr>
              <a:t>Visitor &amp; staff control panels</a:t>
            </a:r>
            <a:endParaRPr lang="en-US" sz="1600" dirty="0"/>
          </a:p>
          <a:p>
            <a:r>
              <a:rPr lang="en-US" sz="1600" dirty="0">
                <a:hlinkClick r:id="rId18" action="ppaction://hlinksldjump"/>
              </a:rPr>
              <a:t>Grid Monitoring and Control</a:t>
            </a:r>
            <a:endParaRPr lang="en-US" sz="1600" dirty="0"/>
          </a:p>
          <a:p>
            <a:r>
              <a:rPr lang="en-US" sz="1600" dirty="0">
                <a:hlinkClick r:id="rId19" action="ppaction://hlinksldjump"/>
              </a:rPr>
              <a:t>Monitoring and Control Panel</a:t>
            </a:r>
            <a:endParaRPr lang="en-US" sz="1600" dirty="0"/>
          </a:p>
          <a:p>
            <a:r>
              <a:rPr lang="en-US" sz="1600" dirty="0">
                <a:hlinkClick r:id="rId20" action="ppaction://hlinksldjump"/>
              </a:rPr>
              <a:t>Difficulty levels</a:t>
            </a:r>
            <a:endParaRPr lang="en-US" sz="1600" dirty="0"/>
          </a:p>
          <a:p>
            <a:r>
              <a:rPr lang="en-US" sz="1600" dirty="0">
                <a:hlinkClick r:id="rId21" action="ppaction://hlinksldjump"/>
              </a:rPr>
              <a:t>Reporting</a:t>
            </a:r>
            <a:endParaRPr lang="en-US" sz="1600" dirty="0"/>
          </a:p>
          <a:p>
            <a:r>
              <a:rPr lang="en-US" sz="1600" dirty="0">
                <a:hlinkClick r:id="rId22" action="ppaction://hlinksldjump"/>
              </a:rPr>
              <a:t>Simulation Report (online)</a:t>
            </a:r>
            <a:endParaRPr lang="en-US" sz="1600" dirty="0"/>
          </a:p>
          <a:p>
            <a:r>
              <a:rPr lang="en-US" sz="1600" dirty="0">
                <a:hlinkClick r:id="rId23" action="ppaction://hlinksldjump"/>
              </a:rPr>
              <a:t>Simulation Report (local)</a:t>
            </a:r>
            <a:endParaRPr lang="en-US" sz="1600" dirty="0"/>
          </a:p>
          <a:p>
            <a:r>
              <a:rPr lang="en-US" sz="1600" dirty="0">
                <a:hlinkClick r:id="rId24" action="ppaction://hlinksldjump"/>
              </a:rPr>
              <a:t>Part </a:t>
            </a:r>
            <a:r>
              <a:rPr lang="en-US" sz="1600" dirty="0" smtClean="0">
                <a:hlinkClick r:id="rId24" action="ppaction://hlinksldjump"/>
              </a:rPr>
              <a:t>II – </a:t>
            </a:r>
            <a:r>
              <a:rPr lang="en-US" sz="1600" dirty="0" smtClean="0">
                <a:hlinkClick r:id="rId24" action="ppaction://hlinksldjump"/>
              </a:rPr>
              <a:t>The Future</a:t>
            </a:r>
            <a:endParaRPr lang="en-US" sz="1600" dirty="0"/>
          </a:p>
          <a:p>
            <a:r>
              <a:rPr lang="en-US" sz="1600" dirty="0">
                <a:hlinkClick r:id="rId25" action="ppaction://hlinksldjump"/>
              </a:rPr>
              <a:t>Museums</a:t>
            </a:r>
            <a:endParaRPr lang="en-US" sz="1600" dirty="0"/>
          </a:p>
          <a:p>
            <a:r>
              <a:rPr lang="en-US" sz="1600" dirty="0">
                <a:hlinkClick r:id="rId26" action="ppaction://hlinksldjump"/>
              </a:rPr>
              <a:t>Schools and universities</a:t>
            </a:r>
            <a:endParaRPr lang="en-US" sz="1600" dirty="0"/>
          </a:p>
          <a:p>
            <a:r>
              <a:rPr lang="en-US" sz="1600" dirty="0">
                <a:hlinkClick r:id="rId27" action="ppaction://hlinksldjump"/>
              </a:rPr>
              <a:t>Science fairs and exhibitions</a:t>
            </a:r>
            <a:endParaRPr lang="en-US" sz="1600" dirty="0"/>
          </a:p>
          <a:p>
            <a:r>
              <a:rPr lang="en-US" sz="1600" dirty="0">
                <a:hlinkClick r:id="rId28" action="ppaction://hlinksldjump"/>
              </a:rPr>
              <a:t>Websites</a:t>
            </a:r>
            <a:endParaRPr lang="en-US" sz="1600" dirty="0"/>
          </a:p>
          <a:p>
            <a:r>
              <a:rPr lang="en-US" sz="1600" dirty="0">
                <a:hlinkClick r:id="rId29" action="ppaction://hlinksldjump"/>
              </a:rPr>
              <a:t>Publications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 </a:t>
            </a:r>
          </a:p>
          <a:p>
            <a:pPr marL="0" indent="0">
              <a:buNone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3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971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83768" y="191683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589823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Simulation Report (online)</a:t>
            </a:r>
            <a:endParaRPr lang="en-US" dirty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Greening the Spark\Documentation\GTS V3\Presentations\results-summary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59"/>
            <a:ext cx="2565112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Greening the Spark\Documentation\GTS V3\Presentations\results - plots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445" y="1268760"/>
            <a:ext cx="2349933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687007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589823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Report (local)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1800" dirty="0"/>
              <a:t> Simulation Report 2021-11-29 17:35:10</a:t>
            </a:r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smtClean="0"/>
              <a:t>=================================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 Configuration file: </a:t>
            </a:r>
            <a:r>
              <a:rPr lang="en-GB" sz="1800" dirty="0" err="1" smtClean="0"/>
              <a:t>game.cfg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Simulation start time:	 00:00:00</a:t>
            </a:r>
          </a:p>
          <a:p>
            <a:pPr marL="0" indent="0">
              <a:buNone/>
            </a:pPr>
            <a:r>
              <a:rPr lang="en-GB" sz="1800" dirty="0"/>
              <a:t> Simulation end time:	 23:59:57</a:t>
            </a:r>
          </a:p>
          <a:p>
            <a:pPr marL="0" indent="0">
              <a:buNone/>
            </a:pPr>
            <a:r>
              <a:rPr lang="en-GB" sz="1800" dirty="0"/>
              <a:t> Simulation run time:	 1 day, 0:00:00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 Energy totals (</a:t>
            </a:r>
            <a:r>
              <a:rPr lang="en-GB" sz="1800" dirty="0" err="1"/>
              <a:t>GWh</a:t>
            </a:r>
            <a:r>
              <a:rPr lang="en-GB" sz="1800" dirty="0"/>
              <a:t>) and comments</a:t>
            </a:r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smtClean="0"/>
              <a:t>-----------------------------------------------------------------------------------------------------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Demand		</a:t>
            </a:r>
            <a:r>
              <a:rPr lang="en-GB" sz="1800" dirty="0" smtClean="0"/>
              <a:t>984.00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Wind		139.37</a:t>
            </a:r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smtClean="0"/>
              <a:t>Solar</a:t>
            </a:r>
            <a:r>
              <a:rPr lang="en-GB" sz="1800" dirty="0"/>
              <a:t>		200.00</a:t>
            </a:r>
          </a:p>
          <a:p>
            <a:pPr marL="0" indent="0">
              <a:buNone/>
            </a:pPr>
            <a:r>
              <a:rPr lang="en-GB" sz="1800" dirty="0"/>
              <a:t> Fossil fuels		413.14</a:t>
            </a:r>
          </a:p>
          <a:p>
            <a:pPr marL="0" indent="0">
              <a:buNone/>
            </a:pPr>
            <a:r>
              <a:rPr lang="en-GB" sz="1800" dirty="0"/>
              <a:t> Nuclear		339.45</a:t>
            </a:r>
          </a:p>
          <a:p>
            <a:pPr marL="0" indent="0">
              <a:buNone/>
            </a:pPr>
            <a:r>
              <a:rPr lang="en-GB" sz="1800" dirty="0"/>
              <a:t> Surplus		175.11	could do better</a:t>
            </a:r>
          </a:p>
          <a:p>
            <a:pPr marL="0" indent="0">
              <a:buNone/>
            </a:pPr>
            <a:r>
              <a:rPr lang="en-GB" sz="1800" dirty="0"/>
              <a:t> Shortfall		0.01	excellent</a:t>
            </a:r>
          </a:p>
          <a:p>
            <a:pPr marL="0" indent="0">
              <a:buNone/>
            </a:pPr>
            <a:r>
              <a:rPr lang="en-GB" sz="1800" dirty="0"/>
              <a:t> Initial stored		180.00</a:t>
            </a:r>
          </a:p>
          <a:p>
            <a:pPr marL="0" indent="0">
              <a:buNone/>
            </a:pPr>
            <a:r>
              <a:rPr lang="en-GB" sz="1800" dirty="0"/>
              <a:t> Final stored		112.85</a:t>
            </a:r>
          </a:p>
          <a:p>
            <a:pPr marL="0" indent="0">
              <a:buNone/>
            </a:pPr>
            <a:r>
              <a:rPr lang="en-GB" sz="1800" dirty="0"/>
              <a:t> Storage discrepancy	67.15	OK</a:t>
            </a:r>
          </a:p>
          <a:p>
            <a:pPr marL="0" indent="0">
              <a:buNone/>
            </a:pPr>
            <a:r>
              <a:rPr lang="en-GB" sz="1800" dirty="0"/>
              <a:t> Efficiency score	</a:t>
            </a:r>
            <a:r>
              <a:rPr lang="en-GB" sz="1800" dirty="0" smtClean="0"/>
              <a:t>	89</a:t>
            </a:r>
            <a:r>
              <a:rPr lang="en-GB" sz="1800" dirty="0"/>
              <a:t>	OK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 Carbon footprint and costs with scoring and comments</a:t>
            </a:r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smtClean="0"/>
              <a:t>------------------------------------------------------------------------------------------------------------------------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Total CO2 (tonnes)	</a:t>
            </a:r>
            <a:r>
              <a:rPr lang="en-GB" sz="1800" dirty="0" smtClean="0"/>
              <a:t>	223541.32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Total cost (£M)	</a:t>
            </a:r>
            <a:r>
              <a:rPr lang="en-GB" sz="1800" dirty="0" smtClean="0"/>
              <a:t>	129.86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Ave CO2 (tonnes/</a:t>
            </a:r>
            <a:r>
              <a:rPr lang="en-GB" sz="1800" dirty="0" err="1"/>
              <a:t>GWh</a:t>
            </a:r>
            <a:r>
              <a:rPr lang="en-GB" sz="1800" dirty="0"/>
              <a:t>)	227.18	45	OK</a:t>
            </a:r>
          </a:p>
          <a:p>
            <a:pPr marL="0" indent="0">
              <a:buNone/>
            </a:pPr>
            <a:r>
              <a:rPr lang="en-GB" sz="1800" dirty="0"/>
              <a:t> Ave cost (£M/</a:t>
            </a:r>
            <a:r>
              <a:rPr lang="en-GB" sz="1800" dirty="0" err="1"/>
              <a:t>GWh</a:t>
            </a:r>
            <a:r>
              <a:rPr lang="en-GB" sz="1800" dirty="0"/>
              <a:t>)	0.13	55	OK</a:t>
            </a:r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smtClean="0"/>
              <a:t>=========================================================================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Sparks earned:	 Efficiency	 Eco	</a:t>
            </a:r>
            <a:r>
              <a:rPr lang="en-GB" sz="1800" dirty="0" smtClean="0"/>
              <a:t>Economy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	</a:t>
            </a:r>
            <a:r>
              <a:rPr lang="en-GB" sz="1800" dirty="0" smtClean="0"/>
              <a:t> </a:t>
            </a:r>
            <a:r>
              <a:rPr lang="en-GB" sz="1800" dirty="0"/>
              <a:t>&lt;blue&gt;   	 &lt;blue&gt;  	 &lt;blue&gt; </a:t>
            </a:r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smtClean="0"/>
              <a:t>=========================================================================</a:t>
            </a: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33709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  <a:p>
            <a:pPr marL="0" indent="0" algn="ctr">
              <a:buNone/>
            </a:pPr>
            <a:endParaRPr lang="en-US" sz="48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Greening the Spark </a:t>
            </a: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Future</a:t>
            </a:r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196752"/>
            <a:ext cx="2939405" cy="293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644348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Museums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Here is a wish list for possible future innovations: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Online access to game results database</a:t>
            </a:r>
          </a:p>
          <a:p>
            <a:r>
              <a:rPr lang="en-US" sz="2400" dirty="0" smtClean="0"/>
              <a:t>GUI control panels accessible over the internet</a:t>
            </a:r>
          </a:p>
          <a:p>
            <a:r>
              <a:rPr lang="en-US" sz="2400" dirty="0" smtClean="0"/>
              <a:t>AI driven grid management</a:t>
            </a:r>
          </a:p>
          <a:p>
            <a:r>
              <a:rPr lang="en-US" sz="2400" dirty="0" smtClean="0"/>
              <a:t>Better data </a:t>
            </a:r>
            <a:r>
              <a:rPr lang="en-US" sz="2400" dirty="0" err="1" smtClean="0"/>
              <a:t>visualisation</a:t>
            </a:r>
            <a:endParaRPr lang="en-US" sz="2400" dirty="0" smtClean="0"/>
          </a:p>
          <a:p>
            <a:r>
              <a:rPr lang="en-US" sz="2400" dirty="0" smtClean="0"/>
              <a:t>Modular hardware for expansion of control panels</a:t>
            </a:r>
          </a:p>
          <a:p>
            <a:r>
              <a:rPr lang="en-US" sz="2400" dirty="0" smtClean="0"/>
              <a:t>Live streaming of real National Grid data</a:t>
            </a:r>
          </a:p>
          <a:p>
            <a:r>
              <a:rPr lang="en-US" sz="2400" dirty="0" smtClean="0"/>
              <a:t>Quantitative static exhibit.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24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673486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Schools and universities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 smtClean="0"/>
              <a:t>“Greening the Spark” is provided as an </a:t>
            </a:r>
            <a:r>
              <a:rPr lang="en-US" sz="2600" i="1" dirty="0" smtClean="0"/>
              <a:t>open-source</a:t>
            </a:r>
            <a:r>
              <a:rPr lang="en-US" sz="2600" dirty="0" smtClean="0"/>
              <a:t>  project acting as a blueprint for an interdisciplinary approach to system design, building and development.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600" dirty="0" smtClean="0"/>
              <a:t>Key selling points:</a:t>
            </a:r>
          </a:p>
          <a:p>
            <a:r>
              <a:rPr lang="en-US" sz="2400" dirty="0" smtClean="0"/>
              <a:t>Modular open source hardware and software</a:t>
            </a:r>
          </a:p>
          <a:p>
            <a:r>
              <a:rPr lang="en-US" sz="2400" dirty="0"/>
              <a:t>Embraces design, modelling, gaming, </a:t>
            </a:r>
            <a:r>
              <a:rPr lang="en-US" sz="2400" dirty="0" smtClean="0"/>
              <a:t>spreadsheets, programming</a:t>
            </a:r>
            <a:r>
              <a:rPr lang="en-US" sz="2400" dirty="0"/>
              <a:t>, </a:t>
            </a:r>
            <a:r>
              <a:rPr lang="en-US" sz="2400" dirty="0" err="1"/>
              <a:t>IoT</a:t>
            </a:r>
            <a:r>
              <a:rPr lang="en-US" sz="2400" dirty="0"/>
              <a:t>, electronics and </a:t>
            </a:r>
            <a:r>
              <a:rPr lang="en-US" sz="2400" dirty="0" smtClean="0"/>
              <a:t>mathematics</a:t>
            </a:r>
          </a:p>
          <a:p>
            <a:r>
              <a:rPr lang="en-US" sz="2400" dirty="0" smtClean="0"/>
              <a:t>Encourages teamwork and innovation</a:t>
            </a:r>
            <a:endParaRPr lang="en-US" sz="2400" dirty="0"/>
          </a:p>
          <a:p>
            <a:r>
              <a:rPr lang="en-US" sz="2400" dirty="0" smtClean="0"/>
              <a:t>Promotes energy costs and </a:t>
            </a:r>
            <a:r>
              <a:rPr lang="en-US" sz="2400" dirty="0"/>
              <a:t>climate change </a:t>
            </a:r>
            <a:r>
              <a:rPr lang="en-US" sz="2400" dirty="0" smtClean="0"/>
              <a:t>awareness</a:t>
            </a:r>
          </a:p>
          <a:p>
            <a:r>
              <a:rPr lang="en-US" sz="2400" dirty="0" smtClean="0"/>
              <a:t>Unlimited scope for development, including: new models &amp; theming, remote access, live streaming of National Grid data, </a:t>
            </a:r>
            <a:r>
              <a:rPr lang="en-US" sz="2400" dirty="0"/>
              <a:t>networking with other </a:t>
            </a:r>
            <a:r>
              <a:rPr lang="en-US" sz="2400" dirty="0" smtClean="0"/>
              <a:t>installations, GUI design, AI control, data analysis and presentation, 3D printing etc.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24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585909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Science </a:t>
            </a:r>
            <a:r>
              <a:rPr lang="en-US" dirty="0"/>
              <a:t>fairs and exhibitions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“Greening the Spark” is implemented as a portable turnkey  demonstrator for incorporation into an existing exhibitor stall.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/>
              <a:t>Key selling points:</a:t>
            </a:r>
          </a:p>
          <a:p>
            <a:r>
              <a:rPr lang="en-US" sz="2200" dirty="0" smtClean="0"/>
              <a:t>Eye-catching themed physical model</a:t>
            </a:r>
          </a:p>
          <a:p>
            <a:r>
              <a:rPr lang="en-US" sz="2200" dirty="0"/>
              <a:t>Simulates basic characteristics of </a:t>
            </a:r>
            <a:r>
              <a:rPr lang="en-US" sz="2200" dirty="0" smtClean="0"/>
              <a:t>a real electricity grid</a:t>
            </a:r>
          </a:p>
          <a:p>
            <a:r>
              <a:rPr lang="en-US" sz="2200" dirty="0"/>
              <a:t>Interactive </a:t>
            </a:r>
            <a:r>
              <a:rPr lang="en-US" sz="2200" dirty="0" smtClean="0"/>
              <a:t>operation via </a:t>
            </a:r>
            <a:r>
              <a:rPr lang="en-US" sz="2200" dirty="0"/>
              <a:t>a physical control panel</a:t>
            </a:r>
            <a:endParaRPr lang="en-US" sz="2200" dirty="0" smtClean="0"/>
          </a:p>
          <a:p>
            <a:r>
              <a:rPr lang="en-US" sz="2200" dirty="0" smtClean="0"/>
              <a:t>Promotes energy costs </a:t>
            </a:r>
            <a:r>
              <a:rPr lang="en-US" sz="2200" dirty="0"/>
              <a:t>and </a:t>
            </a:r>
            <a:r>
              <a:rPr lang="en-US" sz="2200" dirty="0" smtClean="0"/>
              <a:t>climate </a:t>
            </a:r>
            <a:r>
              <a:rPr lang="en-US" sz="2200" dirty="0"/>
              <a:t>change </a:t>
            </a:r>
            <a:r>
              <a:rPr lang="en-US" sz="2200" dirty="0" smtClean="0"/>
              <a:t>awareness</a:t>
            </a:r>
          </a:p>
          <a:p>
            <a:r>
              <a:rPr lang="en-US" sz="2200" dirty="0"/>
              <a:t>Can be controlled </a:t>
            </a:r>
            <a:r>
              <a:rPr lang="en-US" sz="2200" dirty="0" smtClean="0"/>
              <a:t>via a laptop.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24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194903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Websites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899592" y="1628800"/>
            <a:ext cx="8077200" cy="4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“Greening the Spark” is documented at: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 smtClean="0">
                <a:hlinkClick r:id="rId6"/>
              </a:rPr>
              <a:t>https</a:t>
            </a:r>
            <a:r>
              <a:rPr lang="en-US" sz="1600" dirty="0">
                <a:hlinkClick r:id="rId6"/>
              </a:rPr>
              <a:t>://</a:t>
            </a:r>
            <a:r>
              <a:rPr lang="en-US" sz="1600" dirty="0" smtClean="0">
                <a:hlinkClick r:id="rId6"/>
              </a:rPr>
              <a:t>www.greening-the-spark.com/</a:t>
            </a: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800" dirty="0"/>
              <a:t>O</a:t>
            </a:r>
            <a:r>
              <a:rPr lang="en-US" sz="1800" dirty="0" smtClean="0"/>
              <a:t>nline results can be found </a:t>
            </a:r>
            <a:r>
              <a:rPr lang="en-US" sz="1800" dirty="0"/>
              <a:t>at: </a:t>
            </a:r>
            <a:endParaRPr lang="en-US" sz="1800" dirty="0" smtClean="0"/>
          </a:p>
          <a:p>
            <a:pPr marL="0" indent="0">
              <a:buNone/>
            </a:pPr>
            <a:r>
              <a:rPr lang="en-US" sz="1600" dirty="0" smtClean="0">
                <a:hlinkClick r:id="rId7"/>
              </a:rPr>
              <a:t>https</a:t>
            </a:r>
            <a:r>
              <a:rPr lang="en-US" sz="1600" dirty="0">
                <a:hlinkClick r:id="rId7"/>
              </a:rPr>
              <a:t>://greening-the-spark.herokuapp.com</a:t>
            </a:r>
            <a:r>
              <a:rPr lang="en-US" sz="1600" dirty="0" smtClean="0">
                <a:hlinkClick r:id="rId7"/>
              </a:rPr>
              <a:t>/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755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D:\Websites\Greening the Spark\greening-the-spark\Media\greening-the-spark-qr-code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00808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Websites\Greening the Spark\greening-the-spark\Media\qr-code-game-results.pn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149080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43043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899592" y="1628800"/>
            <a:ext cx="8077200" cy="4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Hackspace Magazine:</a:t>
            </a:r>
          </a:p>
          <a:p>
            <a:pPr marL="0" indent="0">
              <a:buNone/>
            </a:pPr>
            <a:r>
              <a:rPr lang="en-GB" sz="1800" dirty="0"/>
              <a:t>Six page spread in the Raspberry Pi publication “</a:t>
            </a:r>
            <a:r>
              <a:rPr lang="en-GB" sz="1800" dirty="0" err="1"/>
              <a:t>HackSpace</a:t>
            </a:r>
            <a:r>
              <a:rPr lang="en-GB" sz="1800" dirty="0"/>
              <a:t>” magazine – pages 32-37, issue #</a:t>
            </a:r>
            <a:r>
              <a:rPr lang="en-GB" sz="1800" dirty="0" smtClean="0"/>
              <a:t>65, April 2023.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600" dirty="0">
                <a:hlinkClick r:id="rId6"/>
              </a:rPr>
              <a:t>https://www.greening-the-spark.com/2023/04/03/hackspace-does-gts</a:t>
            </a:r>
            <a:r>
              <a:rPr lang="en-US" sz="1600" dirty="0" smtClean="0">
                <a:hlinkClick r:id="rId6"/>
              </a:rPr>
              <a:t>/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400" dirty="0" err="1" smtClean="0"/>
              <a:t>MagPi</a:t>
            </a:r>
            <a:r>
              <a:rPr lang="en-US" sz="2400" dirty="0" smtClean="0"/>
              <a:t> Magazine:</a:t>
            </a:r>
          </a:p>
          <a:p>
            <a:pPr marL="0" indent="0">
              <a:buNone/>
            </a:pPr>
            <a:r>
              <a:rPr lang="en-GB" sz="1800" dirty="0"/>
              <a:t>Two page feature – more like an interview really.</a:t>
            </a:r>
          </a:p>
          <a:p>
            <a:pPr marL="0" indent="0">
              <a:buNone/>
            </a:pPr>
            <a:r>
              <a:rPr lang="en-GB" sz="1800" dirty="0"/>
              <a:t>Pages 22-23, issue #</a:t>
            </a:r>
            <a:r>
              <a:rPr lang="en-GB" sz="1800" dirty="0" smtClean="0"/>
              <a:t>129, </a:t>
            </a:r>
            <a:r>
              <a:rPr lang="en-GB" sz="1800" dirty="0"/>
              <a:t>May 2023.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600" dirty="0">
                <a:hlinkClick r:id="rId7"/>
              </a:rPr>
              <a:t>https://www.greening-the-spark.com/2023/05/14/magpi-does-gts</a:t>
            </a:r>
            <a:r>
              <a:rPr lang="en-US" sz="1600" dirty="0" smtClean="0">
                <a:hlinkClick r:id="rId7"/>
              </a:rPr>
              <a:t>/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835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57509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“Greening the Spark” (GTS) is a hands-on model of a National Grid, a system for electricity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Generation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Distribution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</a:t>
            </a:r>
            <a:r>
              <a:rPr lang="en-US" sz="1600" dirty="0" smtClean="0"/>
              <a:t>torage and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Consumption</a:t>
            </a:r>
          </a:p>
          <a:p>
            <a:pPr marL="0" indent="0">
              <a:buNone/>
            </a:pPr>
            <a:r>
              <a:rPr lang="en-US" sz="2200" dirty="0" smtClean="0"/>
              <a:t>for promoting awareness of electrical energy as a vital part of our economy and the impact it can have on the environment.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200" dirty="0" smtClean="0"/>
              <a:t>It has been developed as a  prototype for 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Museum exhibit and hands-on game for kids and adults alike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Teaching </a:t>
            </a:r>
            <a:r>
              <a:rPr lang="en-US" sz="1600" dirty="0"/>
              <a:t>aid for use in schools and </a:t>
            </a:r>
            <a:r>
              <a:rPr lang="en-US" sz="1600" dirty="0" smtClean="0"/>
              <a:t>universities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Demonstrator for science fairs and exhibitions</a:t>
            </a:r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0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06205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600" dirty="0" smtClean="0"/>
              <a:t>Which questions GTS is intended to answer and which not.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300" dirty="0" smtClean="0"/>
              <a:t>Prior knowledge (out of scope):</a:t>
            </a:r>
          </a:p>
          <a:p>
            <a:pPr marL="0" indent="0">
              <a:buNone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/>
              <a:t>What </a:t>
            </a:r>
            <a:r>
              <a:rPr lang="en-GB" sz="1600" dirty="0"/>
              <a:t>is electricity</a:t>
            </a:r>
            <a:r>
              <a:rPr lang="en-GB" sz="1600" dirty="0" smtClean="0"/>
              <a:t>?</a:t>
            </a:r>
            <a:endParaRPr lang="en-GB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/>
              <a:t>What </a:t>
            </a:r>
            <a:r>
              <a:rPr lang="en-GB" sz="1600" dirty="0"/>
              <a:t>is electricity used for</a:t>
            </a:r>
            <a:r>
              <a:rPr lang="en-GB" sz="1600" dirty="0" smtClean="0"/>
              <a:t>?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  <a:p>
            <a:pPr marL="0" indent="0">
              <a:buNone/>
            </a:pPr>
            <a:r>
              <a:rPr lang="en-GB" sz="2300" dirty="0"/>
              <a:t>S</a:t>
            </a:r>
            <a:r>
              <a:rPr lang="en-GB" sz="2300" dirty="0" smtClean="0"/>
              <a:t>cope:</a:t>
            </a:r>
            <a:r>
              <a:rPr lang="en-GB" sz="2300" dirty="0"/>
              <a:t/>
            </a:r>
            <a:br>
              <a:rPr lang="en-GB" sz="2300" dirty="0"/>
            </a:br>
            <a:endParaRPr lang="en-GB" sz="2300" dirty="0"/>
          </a:p>
          <a:p>
            <a:pPr>
              <a:buFont typeface="+mj-lt"/>
              <a:buAutoNum type="arabicPeriod"/>
            </a:pPr>
            <a:r>
              <a:rPr lang="en-GB" sz="1700" dirty="0" smtClean="0"/>
              <a:t>Where </a:t>
            </a:r>
            <a:r>
              <a:rPr lang="en-GB" sz="1700" dirty="0"/>
              <a:t>does </a:t>
            </a:r>
            <a:r>
              <a:rPr lang="en-GB" sz="1700" dirty="0" smtClean="0"/>
              <a:t>our electricity </a:t>
            </a:r>
            <a:r>
              <a:rPr lang="en-GB" sz="1700" dirty="0"/>
              <a:t>come </a:t>
            </a:r>
            <a:r>
              <a:rPr lang="en-GB" sz="1700" dirty="0" smtClean="0"/>
              <a:t>from?</a:t>
            </a:r>
          </a:p>
          <a:p>
            <a:pPr>
              <a:buFont typeface="+mj-lt"/>
              <a:buAutoNum type="arabicPeriod"/>
            </a:pPr>
            <a:r>
              <a:rPr lang="en-GB" sz="1700" dirty="0" smtClean="0"/>
              <a:t>How </a:t>
            </a:r>
            <a:r>
              <a:rPr lang="en-GB" sz="1700" dirty="0"/>
              <a:t>does electricity get to where it's </a:t>
            </a:r>
            <a:r>
              <a:rPr lang="en-GB" sz="1700" dirty="0" smtClean="0"/>
              <a:t>needed?</a:t>
            </a:r>
          </a:p>
          <a:p>
            <a:pPr>
              <a:buFont typeface="+mj-lt"/>
              <a:buAutoNum type="arabicPeriod"/>
            </a:pPr>
            <a:r>
              <a:rPr lang="en-GB" sz="1700" dirty="0" smtClean="0"/>
              <a:t>How </a:t>
            </a:r>
            <a:r>
              <a:rPr lang="en-GB" sz="1700" dirty="0"/>
              <a:t>are electricity supply and demand </a:t>
            </a:r>
            <a:r>
              <a:rPr lang="en-GB" sz="1700" dirty="0" smtClean="0"/>
              <a:t>matched?</a:t>
            </a:r>
          </a:p>
          <a:p>
            <a:pPr>
              <a:buFont typeface="+mj-lt"/>
              <a:buAutoNum type="arabicPeriod"/>
            </a:pPr>
            <a:r>
              <a:rPr lang="en-GB" sz="1700" dirty="0" smtClean="0"/>
              <a:t>How </a:t>
            </a:r>
            <a:r>
              <a:rPr lang="en-GB" sz="1700" dirty="0"/>
              <a:t>much of world energy consumption is </a:t>
            </a:r>
            <a:r>
              <a:rPr lang="en-GB" sz="1700" dirty="0" smtClean="0"/>
              <a:t>electric?</a:t>
            </a:r>
          </a:p>
          <a:p>
            <a:pPr>
              <a:buFont typeface="+mj-lt"/>
              <a:buAutoNum type="arabicPeriod"/>
            </a:pPr>
            <a:r>
              <a:rPr lang="en-GB" sz="1700" dirty="0" smtClean="0"/>
              <a:t>How </a:t>
            </a:r>
            <a:r>
              <a:rPr lang="en-GB" sz="1700" dirty="0"/>
              <a:t>much electric power comes from each </a:t>
            </a:r>
            <a:r>
              <a:rPr lang="en-GB" sz="1700" dirty="0" smtClean="0"/>
              <a:t>kind of source?</a:t>
            </a:r>
            <a:r>
              <a:rPr lang="en-GB" sz="1700" dirty="0"/>
              <a:t> </a:t>
            </a:r>
            <a:endParaRPr lang="en-GB" sz="1700" dirty="0" smtClean="0"/>
          </a:p>
          <a:p>
            <a:pPr>
              <a:buFont typeface="+mj-lt"/>
              <a:buAutoNum type="arabicPeriod"/>
            </a:pPr>
            <a:r>
              <a:rPr lang="en-GB" sz="1700" dirty="0" smtClean="0"/>
              <a:t>What </a:t>
            </a:r>
            <a:r>
              <a:rPr lang="en-GB" sz="1700" dirty="0"/>
              <a:t>is green electricity and how green is it</a:t>
            </a:r>
            <a:r>
              <a:rPr lang="en-GB" sz="1700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en-GB" sz="1700" dirty="0" smtClean="0"/>
              <a:t>What </a:t>
            </a:r>
            <a:r>
              <a:rPr lang="en-GB" sz="1700" dirty="0"/>
              <a:t>are the relative costs of each type, both financially and </a:t>
            </a:r>
            <a:r>
              <a:rPr lang="en-GB" sz="1700" dirty="0" smtClean="0"/>
              <a:t>in terms of environmental </a:t>
            </a:r>
            <a:r>
              <a:rPr lang="en-GB" sz="1700" dirty="0"/>
              <a:t>impact</a:t>
            </a:r>
            <a:r>
              <a:rPr lang="en-GB" sz="1700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en-GB" sz="1700" dirty="0" smtClean="0"/>
              <a:t>What </a:t>
            </a:r>
            <a:r>
              <a:rPr lang="en-GB" sz="1700" dirty="0"/>
              <a:t>types of electrical energy storage are there, how much is needed and what are their costs</a:t>
            </a:r>
            <a:r>
              <a:rPr lang="en-GB" sz="1700" dirty="0" smtClean="0"/>
              <a:t>?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  <a:p>
            <a:pPr marL="0" indent="0">
              <a:buNone/>
            </a:pPr>
            <a:r>
              <a:rPr lang="en-GB" sz="2300" dirty="0" smtClean="0"/>
              <a:t>Further questions (currently out of scope):</a:t>
            </a:r>
          </a:p>
          <a:p>
            <a:pPr marL="0" indent="0">
              <a:buNone/>
            </a:pPr>
            <a:endParaRPr lang="en-GB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/>
              <a:t>How </a:t>
            </a:r>
            <a:r>
              <a:rPr lang="en-GB" sz="1600" dirty="0"/>
              <a:t>safe are the different types of electricity production</a:t>
            </a:r>
            <a:r>
              <a:rPr lang="en-GB" sz="1600" dirty="0" smtClean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/>
              <a:t>How </a:t>
            </a:r>
            <a:r>
              <a:rPr lang="en-GB" sz="1600" dirty="0"/>
              <a:t>green will electricity be </a:t>
            </a:r>
            <a:r>
              <a:rPr lang="en-GB" sz="1600" dirty="0" smtClean="0"/>
              <a:t>by </a:t>
            </a:r>
            <a:r>
              <a:rPr lang="en-GB" sz="1600" dirty="0"/>
              <a:t>2030 and 2050</a:t>
            </a:r>
            <a:r>
              <a:rPr lang="en-GB" sz="1600" dirty="0" smtClean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/>
              <a:t>Will </a:t>
            </a:r>
            <a:r>
              <a:rPr lang="en-GB" sz="1600" dirty="0"/>
              <a:t>we have the resources to build and fuel enough electricity production and storage for future consumption</a:t>
            </a:r>
            <a:r>
              <a:rPr lang="en-GB" sz="1600" dirty="0" smtClean="0"/>
              <a:t>?</a:t>
            </a:r>
            <a:endParaRPr lang="en-GB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/>
              <a:t>When </a:t>
            </a:r>
            <a:r>
              <a:rPr lang="en-GB" sz="1600" dirty="0"/>
              <a:t>will nuclear fusion be a viable source of electrical energy</a:t>
            </a:r>
            <a:r>
              <a:rPr lang="en-GB" sz="1600" dirty="0" smtClean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dirty="0" smtClean="0"/>
              <a:t>etc</a:t>
            </a:r>
            <a:r>
              <a:rPr lang="en-GB" sz="1600" dirty="0"/>
              <a:t>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6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0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9448697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GTS has been developed from scratch, starting with a new pencil and a blank drawing board. Development path has been:</a:t>
            </a:r>
          </a:p>
          <a:p>
            <a:pPr marL="0" indent="0">
              <a:buNone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Proof of concept.</a:t>
            </a:r>
          </a:p>
          <a:p>
            <a:pPr marL="400050" lvl="1" indent="0">
              <a:buNone/>
            </a:pPr>
            <a:r>
              <a:rPr lang="en-US" sz="1800" dirty="0"/>
              <a:t>This successfully demonstrated the basic functions of both hardware and software.</a:t>
            </a:r>
            <a:endParaRPr lang="en-US" sz="18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US" sz="2200" dirty="0" smtClean="0"/>
              <a:t>General purpose simulator.</a:t>
            </a:r>
          </a:p>
          <a:p>
            <a:pPr marL="400050" lvl="1" indent="0">
              <a:buNone/>
            </a:pPr>
            <a:r>
              <a:rPr lang="en-US" sz="1800" dirty="0"/>
              <a:t>This was a software development exercise to increase modularity and scalability and </a:t>
            </a:r>
            <a:r>
              <a:rPr lang="en-US" sz="1800" dirty="0" smtClean="0"/>
              <a:t>provide a </a:t>
            </a:r>
            <a:r>
              <a:rPr lang="en-US" sz="1800" dirty="0"/>
              <a:t>more flexible approach to simulation timing</a:t>
            </a:r>
            <a:r>
              <a:rPr lang="en-US" sz="1800" dirty="0" smtClean="0"/>
              <a:t>. 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200" dirty="0" smtClean="0"/>
              <a:t>Museum installation working model.</a:t>
            </a:r>
          </a:p>
          <a:p>
            <a:pPr marL="400050" lvl="1" indent="0">
              <a:buNone/>
            </a:pPr>
            <a:r>
              <a:rPr lang="en-US" sz="1800" dirty="0" smtClean="0"/>
              <a:t>This is a “serving suggestion” as to how a museum </a:t>
            </a:r>
            <a:r>
              <a:rPr lang="en-US" sz="1800" dirty="0"/>
              <a:t>i</a:t>
            </a:r>
            <a:r>
              <a:rPr lang="en-US" sz="1800" dirty="0" smtClean="0"/>
              <a:t>nstallation might look and is a fully functional prototype with scope for further improvements and refinement as required.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6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0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398530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 smtClean="0"/>
              <a:t>Software: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The models are developed in a Python 3.7 IDE on a PC running Windows 10.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The target environment is a Raspberry Pi 4B,  operated remotely from </a:t>
            </a:r>
            <a:r>
              <a:rPr lang="en-US" sz="1800" dirty="0"/>
              <a:t>a</a:t>
            </a:r>
            <a:r>
              <a:rPr lang="en-US" sz="1800" dirty="0" smtClean="0"/>
              <a:t> PC or mobile device.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Approximately  </a:t>
            </a:r>
            <a:r>
              <a:rPr lang="en-US" sz="1800" dirty="0"/>
              <a:t>8</a:t>
            </a:r>
            <a:r>
              <a:rPr lang="en-US" sz="1800" dirty="0" smtClean="0"/>
              <a:t>,000 lines of code, excluding third party software and test programs.</a:t>
            </a:r>
            <a:endParaRPr lang="en-US" sz="22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500" dirty="0" smtClean="0"/>
              <a:t>Hardware: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Visitor &amp; staff control panels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Grid </a:t>
            </a:r>
            <a:r>
              <a:rPr lang="en-US" sz="1800" dirty="0" smtClean="0"/>
              <a:t>Monitoring </a:t>
            </a:r>
            <a:r>
              <a:rPr lang="en-US" sz="1800" dirty="0"/>
              <a:t>and </a:t>
            </a:r>
            <a:r>
              <a:rPr lang="en-US" sz="1800" dirty="0" smtClean="0"/>
              <a:t>Control System panel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Dynamic representations of wind and solar farms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Themed landscape &amp; signage to provide context and information</a:t>
            </a:r>
          </a:p>
          <a:p>
            <a:pPr marL="57150" indent="0">
              <a:buNone/>
            </a:pPr>
            <a:endParaRPr lang="en-US" sz="1800" dirty="0" smtClean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3459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  <a:p>
            <a:pPr marL="0" indent="0" algn="ctr">
              <a:buNone/>
            </a:pPr>
            <a:endParaRPr lang="en-US" sz="48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Greening the Spark </a:t>
            </a:r>
            <a:endParaRPr lang="en-US" sz="4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Museum Installation</a:t>
            </a:r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196752"/>
            <a:ext cx="2939405" cy="293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66283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8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The following infrastructure elements of a typical national electricity grid are modelled in software:</a:t>
            </a:r>
          </a:p>
          <a:p>
            <a:pPr marL="0" indent="0">
              <a:buNone/>
            </a:pPr>
            <a:endParaRPr lang="en-US" sz="2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Wind power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Solar</a:t>
            </a:r>
            <a:r>
              <a:rPr lang="en-US" sz="1800" dirty="0"/>
              <a:t> </a:t>
            </a:r>
            <a:r>
              <a:rPr lang="en-US" sz="1800" dirty="0" smtClean="0"/>
              <a:t>power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Fossil fuels power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Nuclear </a:t>
            </a:r>
            <a:r>
              <a:rPr lang="en-US" sz="1800" dirty="0" smtClean="0"/>
              <a:t>power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Battery </a:t>
            </a:r>
            <a:r>
              <a:rPr lang="en-US" sz="1800" dirty="0"/>
              <a:t>storage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Pumped hydroelectric storage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Grid monitoring and control system</a:t>
            </a:r>
            <a:endParaRPr lang="en-US" sz="1800" dirty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88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20326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pic>
        <p:nvPicPr>
          <p:cNvPr id="2050" name="Picture 2" descr="D:\Projects\Greening the Spark\Documentation\spark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03" y="260648"/>
            <a:ext cx="1211213" cy="12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Projects\Greening the Spark\Documentation\Overview Presentation\GTS Grid Context Diagram.jpe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7992888" cy="557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570080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3082</Words>
  <Application>Microsoft Office PowerPoint</Application>
  <PresentationFormat>On-screen Show (4:3)</PresentationFormat>
  <Paragraphs>432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Training</vt:lpstr>
      <vt:lpstr>Greening the Spark a hands-on model for museums</vt:lpstr>
      <vt:lpstr>Table of Contents</vt:lpstr>
      <vt:lpstr>Introduction</vt:lpstr>
      <vt:lpstr>Context</vt:lpstr>
      <vt:lpstr>Development</vt:lpstr>
      <vt:lpstr>Implementation</vt:lpstr>
      <vt:lpstr>Part I</vt:lpstr>
      <vt:lpstr>Infrastructure</vt:lpstr>
      <vt:lpstr>Infrastructure</vt:lpstr>
      <vt:lpstr>The models</vt:lpstr>
      <vt:lpstr>Example scenario</vt:lpstr>
      <vt:lpstr>Representations</vt:lpstr>
      <vt:lpstr>Layout and theming</vt:lpstr>
      <vt:lpstr>The experience</vt:lpstr>
      <vt:lpstr>Visitor &amp; staff control panels</vt:lpstr>
      <vt:lpstr>Grid Monitoring and Control</vt:lpstr>
      <vt:lpstr>Monitoring and Control Panel</vt:lpstr>
      <vt:lpstr>Difficulty levels</vt:lpstr>
      <vt:lpstr>Reporting</vt:lpstr>
      <vt:lpstr>Simulation Report (online)</vt:lpstr>
      <vt:lpstr>Simulation Report (local)</vt:lpstr>
      <vt:lpstr>Part II</vt:lpstr>
      <vt:lpstr>Museums</vt:lpstr>
      <vt:lpstr>Schools and universities</vt:lpstr>
      <vt:lpstr>Science fairs and exhibitions</vt:lpstr>
      <vt:lpstr>Websites</vt:lpstr>
      <vt:lpstr>Publications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2021-01-07T08:50:41Z</dcterms:created>
  <dcterms:modified xsi:type="dcterms:W3CDTF">2023-08-19T12:15:24Z</dcterms:modified>
</cp:coreProperties>
</file>